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38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9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8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39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19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52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71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66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6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57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A02C3-9388-4DD4-9127-202280288DF0}" type="datetimeFigureOut">
              <a:rPr lang="nl-NL" smtClean="0"/>
              <a:t>12-2-2012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DE73-9F66-422E-89DF-AB6E622BA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05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Voeding en vertering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4 VMBO - 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4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Quetelet</a:t>
            </a:r>
            <a:r>
              <a:rPr lang="nl-NL" dirty="0" smtClean="0"/>
              <a:t> of body </a:t>
            </a:r>
            <a:r>
              <a:rPr lang="nl-NL" dirty="0" err="1" smtClean="0"/>
              <a:t>mass</a:t>
            </a:r>
            <a:r>
              <a:rPr lang="nl-NL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Met deze index kun je bepalen of je gewicht goed is. Helaas maakt deze tabel geen onderscheidt tussen spier- en vet weefsel.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23946"/>
            <a:ext cx="4680520" cy="53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95536" y="3429000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Uit </a:t>
            </a:r>
            <a:r>
              <a:rPr lang="nl-NL" u="sng" dirty="0" smtClean="0"/>
              <a:t>angst om aan te komen </a:t>
            </a:r>
            <a:r>
              <a:rPr lang="nl-NL" dirty="0" smtClean="0"/>
              <a:t>kunnen erg </a:t>
            </a:r>
            <a:r>
              <a:rPr lang="nl-NL" b="1" dirty="0" smtClean="0"/>
              <a:t>gebrekziekten</a:t>
            </a:r>
            <a:r>
              <a:rPr lang="nl-NL" dirty="0" smtClean="0"/>
              <a:t> ontstaan. Er ontstaat dan een gebrek aan bepaalde voedingsstoffen. Meerdere oorzaken kunnen zijn:</a:t>
            </a:r>
          </a:p>
          <a:p>
            <a:pPr marL="285750" indent="-285750">
              <a:buFontTx/>
              <a:buChar char="-"/>
            </a:pPr>
            <a:r>
              <a:rPr lang="nl-NL" u="sng" dirty="0" smtClean="0"/>
              <a:t>Hongersnood</a:t>
            </a:r>
          </a:p>
          <a:p>
            <a:pPr marL="285750" indent="-285750">
              <a:buFontTx/>
              <a:buChar char="-"/>
            </a:pPr>
            <a:r>
              <a:rPr lang="nl-NL" u="sng" dirty="0" smtClean="0"/>
              <a:t>Vegetarisch /veganistisch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7014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39952" y="1124744"/>
            <a:ext cx="4752528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800" u="sng" dirty="0" smtClean="0"/>
              <a:t>Verteren</a:t>
            </a:r>
            <a:r>
              <a:rPr lang="nl-NL" sz="1800" dirty="0" smtClean="0"/>
              <a:t> is het omzetten van voedingsstoffen die niet door de darmwand heen in het bloed kunnen worden opgenomen, in verteringsproducten die wel in het bloed kunnen worden opgenomen.</a:t>
            </a:r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r>
              <a:rPr lang="nl-NL" sz="1800" dirty="0" smtClean="0"/>
              <a:t>Eiwitten, meeste koolhydraten en vetten worden </a:t>
            </a:r>
            <a:r>
              <a:rPr lang="nl-NL" sz="1800" b="1" dirty="0" smtClean="0"/>
              <a:t>wel</a:t>
            </a:r>
            <a:r>
              <a:rPr lang="nl-NL" sz="1800" dirty="0" smtClean="0"/>
              <a:t> verteerd. </a:t>
            </a:r>
          </a:p>
          <a:p>
            <a:pPr>
              <a:buFontTx/>
              <a:buChar char="-"/>
            </a:pPr>
            <a:r>
              <a:rPr lang="nl-NL" sz="1800" dirty="0" smtClean="0"/>
              <a:t>Glucose, mineralen, vitamines en water hoeven </a:t>
            </a:r>
            <a:r>
              <a:rPr lang="nl-NL" sz="1800" b="1" dirty="0" smtClean="0"/>
              <a:t>niet</a:t>
            </a:r>
            <a:r>
              <a:rPr lang="nl-NL" sz="1800" dirty="0" smtClean="0"/>
              <a:t> te worden verteerd.</a:t>
            </a:r>
          </a:p>
          <a:p>
            <a:pPr>
              <a:buFontTx/>
              <a:buChar char="-"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 smtClean="0"/>
              <a:t>Verteringssappen</a:t>
            </a:r>
            <a:r>
              <a:rPr lang="nl-NL" sz="1800" dirty="0" smtClean="0"/>
              <a:t> helpen bij de vertering. Ze bevatten veel enzymen.</a:t>
            </a:r>
            <a:br>
              <a:rPr lang="nl-NL" sz="1800" dirty="0" smtClean="0"/>
            </a:br>
            <a:endParaRPr lang="nl-NL" sz="1800" dirty="0" smtClean="0"/>
          </a:p>
          <a:p>
            <a:pPr marL="0" indent="0">
              <a:buNone/>
            </a:pPr>
            <a:r>
              <a:rPr lang="nl-NL" sz="1800" u="sng" dirty="0" smtClean="0"/>
              <a:t>Verteringsklieren</a:t>
            </a:r>
            <a:r>
              <a:rPr lang="nl-NL" sz="1800" dirty="0" smtClean="0"/>
              <a:t> zijn:</a:t>
            </a:r>
          </a:p>
          <a:p>
            <a:pPr marL="0" indent="0">
              <a:buNone/>
            </a:pPr>
            <a:r>
              <a:rPr lang="nl-NL" sz="1800" dirty="0" smtClean="0"/>
              <a:t>Speekselklieren</a:t>
            </a:r>
          </a:p>
          <a:p>
            <a:pPr marL="0" indent="0">
              <a:buNone/>
            </a:pPr>
            <a:r>
              <a:rPr lang="nl-NL" sz="1800" dirty="0" smtClean="0"/>
              <a:t>Maagsapklieren</a:t>
            </a:r>
          </a:p>
          <a:p>
            <a:pPr marL="0" indent="0">
              <a:buNone/>
            </a:pPr>
            <a:r>
              <a:rPr lang="nl-NL" sz="1800" dirty="0" smtClean="0"/>
              <a:t>Lever</a:t>
            </a:r>
          </a:p>
          <a:p>
            <a:pPr marL="0" indent="0">
              <a:buNone/>
            </a:pPr>
            <a:r>
              <a:rPr lang="nl-NL" sz="1800" dirty="0" smtClean="0"/>
              <a:t>Alvleesklier</a:t>
            </a:r>
          </a:p>
          <a:p>
            <a:pPr marL="0" indent="0">
              <a:buNone/>
            </a:pPr>
            <a:r>
              <a:rPr lang="nl-NL" sz="1800" dirty="0" smtClean="0"/>
              <a:t>Darmsapklieren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561975"/>
            <a:ext cx="459105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0"/>
            <a:ext cx="6861448" cy="1143000"/>
          </a:xfrm>
        </p:spPr>
        <p:txBody>
          <a:bodyPr/>
          <a:lstStyle/>
          <a:p>
            <a:r>
              <a:rPr lang="nl-NL" dirty="0" smtClean="0"/>
              <a:t>Het verteringsstelsel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Darmperistaltiek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684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1800" dirty="0" smtClean="0"/>
              <a:t>In de wand van het hele darmkanaal zitten kringspieren en lengtespieren.</a:t>
            </a:r>
          </a:p>
          <a:p>
            <a:pPr>
              <a:buNone/>
            </a:pPr>
            <a:r>
              <a:rPr lang="nl-NL" sz="1800" dirty="0" smtClean="0"/>
              <a:t>Door het samentrekken en ontspannen van deze spieren wordt de voedselbrij verplaatst en goed gemengd met verteringssappen</a:t>
            </a:r>
          </a:p>
          <a:p>
            <a:pPr>
              <a:buNone/>
            </a:pPr>
            <a:endParaRPr lang="nl-NL" sz="1800" dirty="0"/>
          </a:p>
          <a:p>
            <a:pPr>
              <a:buNone/>
            </a:pPr>
            <a:r>
              <a:rPr lang="nl-NL" sz="1800" u="sng" dirty="0" smtClean="0"/>
              <a:t>Voedingsvezels</a:t>
            </a:r>
            <a:r>
              <a:rPr lang="nl-NL" sz="1800" dirty="0" smtClean="0"/>
              <a:t> prikkelen de spieren van het darmkanaal. Hierdoor verloopt de stoelgang soepel.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9495"/>
            <a:ext cx="2256681" cy="292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18" y="3629148"/>
            <a:ext cx="3752043" cy="292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l-NL" dirty="0" smtClean="0"/>
              <a:t>Het gebit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Door het voedsel te kauwen vermeng je het met het speeksel.</a:t>
            </a:r>
          </a:p>
          <a:p>
            <a:pPr marL="0" indent="0">
              <a:buNone/>
            </a:pPr>
            <a:r>
              <a:rPr lang="nl-NL" sz="1800" dirty="0" smtClean="0"/>
              <a:t>Ook zorg je voor oppervlakte vergroting zodat de verteringsappen beter op de voedselbrij kunnen inwerken.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2294316"/>
            <a:ext cx="5562377" cy="12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38" y="4148548"/>
            <a:ext cx="34671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1520" y="429309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Uitwendige bouw van een tand of kies:</a:t>
            </a:r>
          </a:p>
          <a:p>
            <a:endParaRPr lang="nl-NL" dirty="0" smtClean="0"/>
          </a:p>
          <a:p>
            <a:r>
              <a:rPr lang="nl-NL" u="sng" dirty="0" smtClean="0"/>
              <a:t>Kroon</a:t>
            </a:r>
            <a:r>
              <a:rPr lang="nl-NL" dirty="0" smtClean="0"/>
              <a:t>: Het deel dat boven de kaak uitsteekt.</a:t>
            </a:r>
          </a:p>
          <a:p>
            <a:r>
              <a:rPr lang="nl-NL" u="sng" dirty="0" smtClean="0"/>
              <a:t>Wortel</a:t>
            </a:r>
            <a:r>
              <a:rPr lang="nl-NL" dirty="0" smtClean="0"/>
              <a:t>: Het deel in de kaak.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H="1">
            <a:off x="5450956" y="3719045"/>
            <a:ext cx="1410442" cy="55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6396397" y="3710165"/>
            <a:ext cx="465001" cy="582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6861399" y="3719045"/>
            <a:ext cx="950961" cy="79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6173937" y="5153435"/>
            <a:ext cx="243457" cy="1299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6173937" y="5153435"/>
            <a:ext cx="1398982" cy="1299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5202935" y="5301208"/>
            <a:ext cx="95324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6516216" y="3362867"/>
            <a:ext cx="11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Kroon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5645175" y="6450703"/>
            <a:ext cx="11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Wortel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0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724" y="0"/>
            <a:ext cx="8229600" cy="1143000"/>
          </a:xfrm>
        </p:spPr>
        <p:txBody>
          <a:bodyPr/>
          <a:lstStyle/>
          <a:p>
            <a:r>
              <a:rPr lang="nl-NL" dirty="0" smtClean="0"/>
              <a:t>Het gebit 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7" y="2060848"/>
            <a:ext cx="40671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2060848"/>
            <a:ext cx="307756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6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84" y="116632"/>
            <a:ext cx="8229600" cy="1143000"/>
          </a:xfrm>
        </p:spPr>
        <p:txBody>
          <a:bodyPr/>
          <a:lstStyle/>
          <a:p>
            <a:r>
              <a:rPr lang="nl-NL" dirty="0" smtClean="0"/>
              <a:t>Verzorging van het gebit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084" y="1412776"/>
            <a:ext cx="8229600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Goed poetsen is noodzakelijk voor een gezond gebit. Door te poetsen verwijder je tandplak.</a:t>
            </a:r>
          </a:p>
          <a:p>
            <a:pPr marL="0" indent="0">
              <a:buNone/>
            </a:pPr>
            <a:r>
              <a:rPr lang="nl-NL" sz="1800" u="sng" dirty="0" smtClean="0"/>
              <a:t>Tandplak</a:t>
            </a:r>
            <a:r>
              <a:rPr lang="nl-NL" sz="1800" dirty="0" smtClean="0"/>
              <a:t> is een dun laagje aanslag dat bestaat uit bacteriën etensresten en speeksel.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87" y="2628534"/>
            <a:ext cx="2339752" cy="30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70747" y="2416819"/>
            <a:ext cx="6097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Gevlogen</a:t>
            </a:r>
            <a:r>
              <a:rPr lang="nl-NL" dirty="0"/>
              <a:t>:</a:t>
            </a:r>
          </a:p>
          <a:p>
            <a:pPr>
              <a:buFontTx/>
              <a:buChar char="-"/>
            </a:pPr>
            <a:r>
              <a:rPr lang="nl-NL" dirty="0"/>
              <a:t>Bacteriën zetten suikers uit het voedsel om in zuur. Dit zuur lost het glazuur op waardoor gaatjes kunnen ontstaan.</a:t>
            </a:r>
          </a:p>
          <a:p>
            <a:pPr>
              <a:buFontTx/>
              <a:buChar char="-"/>
            </a:pPr>
            <a:r>
              <a:rPr lang="nl-NL" dirty="0"/>
              <a:t>Bacteriën in tandplak kunnen tandvleesontsteking veroorzaken</a:t>
            </a:r>
          </a:p>
          <a:p>
            <a:pPr>
              <a:buFontTx/>
              <a:buChar char="-"/>
            </a:pPr>
            <a:r>
              <a:rPr lang="nl-NL" dirty="0"/>
              <a:t>Tandplak kan verkalken tot kalksteen. Dit kun je zelf niet verwijderen.</a:t>
            </a:r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470747" y="4293096"/>
            <a:ext cx="5388027" cy="2231653"/>
            <a:chOff x="1322017" y="4725143"/>
            <a:chExt cx="5037610" cy="194362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017" y="4725144"/>
              <a:ext cx="1652986" cy="1943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203" y="4725143"/>
              <a:ext cx="1623281" cy="1926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97" y="4725144"/>
              <a:ext cx="1631530" cy="1926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03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628" y="15156"/>
            <a:ext cx="8229600" cy="1143000"/>
          </a:xfrm>
        </p:spPr>
        <p:txBody>
          <a:bodyPr/>
          <a:lstStyle/>
          <a:p>
            <a:r>
              <a:rPr lang="nl-NL" dirty="0" smtClean="0"/>
              <a:t>Organen voor vertering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62832"/>
            <a:ext cx="4608512" cy="470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Mondholte met gebit en speekselklieren:</a:t>
            </a:r>
          </a:p>
          <a:p>
            <a:pPr marL="0" indent="0">
              <a:buNone/>
            </a:pPr>
            <a:r>
              <a:rPr lang="nl-NL" sz="1800" u="sng" dirty="0" smtClean="0"/>
              <a:t>Gebit</a:t>
            </a:r>
            <a:r>
              <a:rPr lang="nl-NL" sz="1800" dirty="0" smtClean="0"/>
              <a:t>: </a:t>
            </a:r>
          </a:p>
          <a:p>
            <a:pPr>
              <a:buFontTx/>
              <a:buChar char="-"/>
            </a:pPr>
            <a:r>
              <a:rPr lang="nl-NL" sz="1800" dirty="0" smtClean="0"/>
              <a:t>Voedsel in kleine stukjes verdelen</a:t>
            </a:r>
          </a:p>
          <a:p>
            <a:pPr>
              <a:buFontTx/>
              <a:buChar char="-"/>
            </a:pPr>
            <a:r>
              <a:rPr lang="nl-NL" sz="1800" dirty="0" smtClean="0"/>
              <a:t>Kauwoppervlakte vergroten</a:t>
            </a:r>
          </a:p>
          <a:p>
            <a:pPr>
              <a:buFontTx/>
              <a:buChar char="-"/>
            </a:pPr>
            <a:r>
              <a:rPr lang="nl-NL" sz="1800" dirty="0" smtClean="0"/>
              <a:t>Makkelijker slikken</a:t>
            </a:r>
            <a:br>
              <a:rPr lang="nl-NL" sz="1800" dirty="0" smtClean="0"/>
            </a:br>
            <a:endParaRPr lang="nl-NL" sz="1800" dirty="0" smtClean="0"/>
          </a:p>
          <a:p>
            <a:pPr marL="0" indent="0">
              <a:buNone/>
            </a:pPr>
            <a:r>
              <a:rPr lang="nl-NL" sz="1800" u="sng" dirty="0" smtClean="0"/>
              <a:t>Speekselklieren</a:t>
            </a:r>
            <a:r>
              <a:rPr lang="nl-NL" sz="1800" dirty="0" smtClean="0"/>
              <a:t>:</a:t>
            </a:r>
          </a:p>
          <a:p>
            <a:pPr>
              <a:buFontTx/>
              <a:buChar char="-"/>
            </a:pPr>
            <a:r>
              <a:rPr lang="nl-NL" sz="1800" dirty="0" smtClean="0"/>
              <a:t>Produceren van speeksel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u="sng" dirty="0" smtClean="0"/>
              <a:t>Slikken</a:t>
            </a:r>
            <a:r>
              <a:rPr lang="nl-NL" sz="1800" dirty="0" smtClean="0"/>
              <a:t>:</a:t>
            </a:r>
            <a:endParaRPr lang="nl-NL" sz="1800" dirty="0"/>
          </a:p>
          <a:p>
            <a:pPr>
              <a:buFontTx/>
              <a:buChar char="-"/>
            </a:pPr>
            <a:r>
              <a:rPr lang="nl-NL" sz="1800" dirty="0" smtClean="0"/>
              <a:t>Tong duwt het voedsel van de mondholte naar de keelholte</a:t>
            </a:r>
          </a:p>
          <a:p>
            <a:pPr>
              <a:buFontTx/>
              <a:buChar char="-"/>
            </a:pPr>
            <a:r>
              <a:rPr lang="nl-NL" sz="1800" dirty="0" smtClean="0"/>
              <a:t>De </a:t>
            </a:r>
            <a:r>
              <a:rPr lang="nl-NL" sz="1800" u="sng" dirty="0" smtClean="0"/>
              <a:t>huig</a:t>
            </a:r>
            <a:r>
              <a:rPr lang="nl-NL" sz="1800" dirty="0" smtClean="0"/>
              <a:t> sluit de neusholte af</a:t>
            </a:r>
          </a:p>
          <a:p>
            <a:pPr>
              <a:buFontTx/>
              <a:buChar char="-"/>
            </a:pPr>
            <a:r>
              <a:rPr lang="nl-NL" sz="1800" dirty="0" smtClean="0"/>
              <a:t>Het </a:t>
            </a:r>
            <a:r>
              <a:rPr lang="nl-NL" sz="1800" u="sng" dirty="0" smtClean="0"/>
              <a:t>strottenklepje</a:t>
            </a:r>
            <a:r>
              <a:rPr lang="nl-NL" sz="1800" dirty="0" smtClean="0"/>
              <a:t> sluit de luchtpijp af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71" y="1268760"/>
            <a:ext cx="2726263" cy="273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50" y="4012694"/>
            <a:ext cx="2809900" cy="28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8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l-NL" dirty="0" smtClean="0"/>
              <a:t>Maag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9035"/>
            <a:ext cx="8208912" cy="244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De maag is een </a:t>
            </a:r>
            <a:r>
              <a:rPr lang="nl-NL" sz="1800" u="sng" dirty="0" smtClean="0"/>
              <a:t>tijdelijke opslagpla</a:t>
            </a:r>
            <a:r>
              <a:rPr lang="nl-NL" sz="1800" dirty="0" smtClean="0"/>
              <a:t>ats voor het voedsel</a:t>
            </a:r>
          </a:p>
          <a:p>
            <a:pPr marL="0" indent="0">
              <a:buNone/>
            </a:pPr>
            <a:r>
              <a:rPr lang="nl-NL" sz="1800" dirty="0" smtClean="0"/>
              <a:t>Het </a:t>
            </a:r>
            <a:r>
              <a:rPr lang="nl-NL" sz="1800" u="sng" dirty="0" smtClean="0"/>
              <a:t>maagportier</a:t>
            </a:r>
            <a:r>
              <a:rPr lang="nl-NL" sz="1800" dirty="0" smtClean="0"/>
              <a:t> is een kringspier die de maag afsluit, laat kleine hoeveelheden door naar de twaalfvingerige darm.</a:t>
            </a:r>
          </a:p>
          <a:p>
            <a:pPr marL="0" indent="0">
              <a:buNone/>
            </a:pPr>
            <a:r>
              <a:rPr lang="nl-NL" sz="1800" dirty="0" smtClean="0"/>
              <a:t>De maagsapklieren produceren maagsap.</a:t>
            </a:r>
          </a:p>
          <a:p>
            <a:pPr marL="0" indent="0">
              <a:buNone/>
            </a:pPr>
            <a:r>
              <a:rPr lang="nl-NL" sz="1800" u="sng" dirty="0" smtClean="0"/>
              <a:t>Maagsap</a:t>
            </a:r>
            <a:r>
              <a:rPr lang="nl-NL" sz="1800" dirty="0" smtClean="0"/>
              <a:t> bestaat uit: water, zoutzuur, enzymen. 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- Zoutzuur doodt de bacteriën door het lage PH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- Enzymen breken de eiwitten af in het voedsel</a:t>
            </a:r>
            <a:endParaRPr lang="nl-NL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7" y="3817838"/>
            <a:ext cx="25431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16672"/>
            <a:ext cx="617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7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5816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Twaalfvingerige darm, lever, galblaas, alvleesklier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518457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u="sng" dirty="0" smtClean="0"/>
              <a:t>Twaalfvingerige darm:</a:t>
            </a:r>
          </a:p>
          <a:p>
            <a:pPr>
              <a:buFontTx/>
              <a:buChar char="-"/>
            </a:pPr>
            <a:r>
              <a:rPr lang="nl-NL" sz="1800" dirty="0" smtClean="0"/>
              <a:t>Gal en alvleessap vermengen met de voedselbrij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u="sng" dirty="0" smtClean="0"/>
              <a:t>Lever</a:t>
            </a:r>
            <a:r>
              <a:rPr lang="nl-NL" sz="1800" dirty="0" smtClean="0"/>
              <a:t>:</a:t>
            </a:r>
          </a:p>
          <a:p>
            <a:pPr>
              <a:buFontTx/>
              <a:buChar char="-"/>
            </a:pPr>
            <a:r>
              <a:rPr lang="nl-NL" sz="1800" dirty="0" smtClean="0"/>
              <a:t>Produceert gal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 smtClean="0"/>
              <a:t>Gal</a:t>
            </a:r>
            <a:r>
              <a:rPr lang="nl-NL" sz="1800" dirty="0" smtClean="0"/>
              <a:t>:</a:t>
            </a:r>
          </a:p>
          <a:p>
            <a:pPr>
              <a:buFontTx/>
              <a:buChar char="-"/>
            </a:pPr>
            <a:r>
              <a:rPr lang="nl-NL" sz="1800" dirty="0" smtClean="0"/>
              <a:t>Emulgeert vetten</a:t>
            </a:r>
          </a:p>
          <a:p>
            <a:pPr>
              <a:buFontTx/>
              <a:buChar char="-"/>
            </a:pPr>
            <a:r>
              <a:rPr lang="nl-NL" sz="1800" dirty="0" smtClean="0"/>
              <a:t>Opslag in de </a:t>
            </a:r>
            <a:r>
              <a:rPr lang="nl-NL" sz="1800" u="sng" dirty="0" smtClean="0"/>
              <a:t>galblaas</a:t>
            </a:r>
          </a:p>
          <a:p>
            <a:pPr>
              <a:buFontTx/>
              <a:buChar char="-"/>
            </a:pPr>
            <a:r>
              <a:rPr lang="nl-NL" sz="1800" dirty="0" smtClean="0"/>
              <a:t>Bevat geen enzymen</a:t>
            </a:r>
          </a:p>
          <a:p>
            <a:pPr>
              <a:buFontTx/>
              <a:buChar char="-"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 smtClean="0"/>
              <a:t>Alvleesklier</a:t>
            </a:r>
          </a:p>
          <a:p>
            <a:pPr>
              <a:buFontTx/>
              <a:buChar char="-"/>
            </a:pPr>
            <a:r>
              <a:rPr lang="nl-NL" sz="1800" dirty="0" smtClean="0"/>
              <a:t>Alvleessap produceren</a:t>
            </a:r>
          </a:p>
          <a:p>
            <a:pPr>
              <a:buFontTx/>
              <a:buChar char="-"/>
            </a:pPr>
            <a:r>
              <a:rPr lang="nl-NL" sz="1800" dirty="0" smtClean="0"/>
              <a:t>Alvleessap bevat enzymen, verteert </a:t>
            </a:r>
            <a:br>
              <a:rPr lang="nl-NL" sz="1800" dirty="0" smtClean="0"/>
            </a:br>
            <a:r>
              <a:rPr lang="nl-NL" sz="1800" dirty="0" smtClean="0"/>
              <a:t>eiwitten, koolhydraten en vetten</a:t>
            </a:r>
            <a:endParaRPr lang="nl-NL" sz="18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37458"/>
            <a:ext cx="3096344" cy="14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70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Dunne darm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De dunne darm (6m) neemt </a:t>
            </a:r>
            <a:r>
              <a:rPr lang="nl-NL" sz="1800" u="sng" dirty="0" smtClean="0"/>
              <a:t>voedingsstoffen</a:t>
            </a:r>
            <a:r>
              <a:rPr lang="nl-NL" sz="1800" dirty="0" smtClean="0"/>
              <a:t>, </a:t>
            </a:r>
            <a:r>
              <a:rPr lang="nl-NL" sz="1800" u="sng" dirty="0" smtClean="0"/>
              <a:t>verteringsproducten</a:t>
            </a:r>
            <a:r>
              <a:rPr lang="nl-NL" sz="1800" dirty="0" smtClean="0"/>
              <a:t> en </a:t>
            </a:r>
            <a:r>
              <a:rPr lang="nl-NL" sz="1800" u="sng" dirty="0" smtClean="0"/>
              <a:t>water</a:t>
            </a:r>
            <a:r>
              <a:rPr lang="nl-NL" sz="1800" dirty="0" smtClean="0"/>
              <a:t> op uit het bloed.</a:t>
            </a:r>
          </a:p>
          <a:p>
            <a:pPr marL="0" indent="0">
              <a:buNone/>
            </a:pPr>
            <a:r>
              <a:rPr lang="nl-NL" sz="1800" dirty="0" smtClean="0"/>
              <a:t>Door de </a:t>
            </a:r>
            <a:r>
              <a:rPr lang="nl-NL" sz="1800" u="sng" dirty="0" smtClean="0"/>
              <a:t>darmplooien</a:t>
            </a:r>
            <a:r>
              <a:rPr lang="nl-NL" sz="1800" dirty="0" smtClean="0"/>
              <a:t> en </a:t>
            </a:r>
            <a:r>
              <a:rPr lang="nl-NL" sz="1800" u="sng" dirty="0" smtClean="0"/>
              <a:t>darmvlokken</a:t>
            </a:r>
            <a:r>
              <a:rPr lang="nl-NL" sz="1800" dirty="0" smtClean="0"/>
              <a:t> heeft de dunnen darm een groot oppervlak. </a:t>
            </a:r>
          </a:p>
          <a:p>
            <a:pPr marL="0" indent="0">
              <a:buNone/>
            </a:pPr>
            <a:r>
              <a:rPr lang="nl-NL" sz="1800" dirty="0" smtClean="0"/>
              <a:t>Produceert </a:t>
            </a:r>
            <a:r>
              <a:rPr lang="nl-NL" sz="1800" u="sng" dirty="0" smtClean="0"/>
              <a:t>darmsap</a:t>
            </a:r>
            <a:r>
              <a:rPr lang="nl-NL" sz="1800" dirty="0" smtClean="0"/>
              <a:t>, dit sap bevat verschillende enzymen en het verteert eiwitten en koolhydraten. </a:t>
            </a:r>
            <a:endParaRPr lang="nl-NL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140968"/>
            <a:ext cx="89820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6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Voedselproductie door bacteriën en schimmels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736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u="sng" dirty="0" smtClean="0"/>
              <a:t>Bacteriën</a:t>
            </a:r>
            <a:r>
              <a:rPr lang="nl-NL" sz="1800" dirty="0" smtClean="0"/>
              <a:t> worden gebruikt bij het maken van o.a. kaas, zuurkool en yoghurt. Melkzuurbacteriën gebruiken de energierijk stoffen (melksuiker) en produceren afvalstoffen zoals melkzuur, dit wordt yoghurt. 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u="sng" dirty="0" smtClean="0"/>
              <a:t>Gistcellen</a:t>
            </a:r>
            <a:r>
              <a:rPr lang="nl-NL" sz="1800" dirty="0" smtClean="0"/>
              <a:t>(eencellige schimmels) zetten koolhydraten om in koolstofdioxide (CO</a:t>
            </a:r>
            <a:r>
              <a:rPr lang="nl-NL" sz="1800" baseline="-25000" dirty="0" smtClean="0"/>
              <a:t>2</a:t>
            </a:r>
            <a:r>
              <a:rPr lang="nl-NL" sz="1800" dirty="0" smtClean="0"/>
              <a:t>) en alcohol. Hierdoor gaat brood rijzen en wordt het luchtig en krijg je alcohol in je bier.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 smtClean="0"/>
              <a:t>Micro-organismen</a:t>
            </a:r>
            <a:r>
              <a:rPr lang="nl-NL" sz="1800" dirty="0" smtClean="0"/>
              <a:t> (bacteriën en schimmels) kunnen voedselbederf veroorzaken.</a:t>
            </a:r>
          </a:p>
          <a:p>
            <a:pPr marL="0" indent="0">
              <a:buNone/>
            </a:pPr>
            <a:r>
              <a:rPr lang="nl-NL" sz="1800" dirty="0" smtClean="0"/>
              <a:t>De </a:t>
            </a:r>
            <a:r>
              <a:rPr lang="nl-NL" sz="1800" u="sng" dirty="0" smtClean="0"/>
              <a:t>salmonellabacterie</a:t>
            </a:r>
            <a:r>
              <a:rPr lang="nl-NL" sz="1800" dirty="0" smtClean="0"/>
              <a:t> bederft meestal de dierlijke producten. Door dit besmette voedsel te eten kun je voedselvergiftiging krijgen.</a:t>
            </a:r>
            <a:endParaRPr lang="nl-NL" sz="1800" dirty="0"/>
          </a:p>
        </p:txBody>
      </p:sp>
      <p:grpSp>
        <p:nvGrpSpPr>
          <p:cNvPr id="5" name="Groep 4"/>
          <p:cNvGrpSpPr/>
          <p:nvPr/>
        </p:nvGrpSpPr>
        <p:grpSpPr>
          <a:xfrm>
            <a:off x="899592" y="4149080"/>
            <a:ext cx="2682646" cy="2381928"/>
            <a:chOff x="1115616" y="3573016"/>
            <a:chExt cx="3352800" cy="2987329"/>
          </a:xfrm>
        </p:grpSpPr>
        <p:pic>
          <p:nvPicPr>
            <p:cNvPr id="1026" name="Picture 2" descr="http://www.kennislink.nl/upload/277794_962_1234860294526-melkzuurbacter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573016"/>
              <a:ext cx="3352800" cy="252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/>
            <p:cNvSpPr txBox="1"/>
            <p:nvPr/>
          </p:nvSpPr>
          <p:spPr>
            <a:xfrm>
              <a:off x="1115616" y="6097142"/>
              <a:ext cx="2519899" cy="46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Melkzuurbacteriën</a:t>
              </a:r>
              <a:endParaRPr lang="nl-NL" dirty="0"/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4947363" y="4149080"/>
            <a:ext cx="2072910" cy="2307080"/>
            <a:chOff x="5163386" y="3573017"/>
            <a:chExt cx="2590745" cy="289345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386" y="3573017"/>
              <a:ext cx="2590745" cy="252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kstvak 5"/>
            <p:cNvSpPr txBox="1"/>
            <p:nvPr/>
          </p:nvSpPr>
          <p:spPr>
            <a:xfrm>
              <a:off x="5163386" y="6097143"/>
              <a:ext cx="207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Gistcellen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8115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4" y="2420888"/>
            <a:ext cx="4247666" cy="32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Blinde darm, dikke darm, endeldarm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u="sng" dirty="0" smtClean="0"/>
              <a:t>Blinde darm</a:t>
            </a:r>
            <a:r>
              <a:rPr lang="nl-NL" sz="1800" dirty="0" smtClean="0"/>
              <a:t>:</a:t>
            </a:r>
          </a:p>
          <a:p>
            <a:pPr marL="0" indent="0">
              <a:buNone/>
            </a:pPr>
            <a:r>
              <a:rPr lang="nl-NL" sz="1800" dirty="0" smtClean="0"/>
              <a:t>- Bij blindedarm ontsteking is het </a:t>
            </a:r>
            <a:r>
              <a:rPr lang="nl-NL" sz="1800" u="sng" dirty="0" smtClean="0"/>
              <a:t>wormvormig aanhangsel</a:t>
            </a:r>
            <a:r>
              <a:rPr lang="nl-NL" sz="1800" dirty="0" smtClean="0"/>
              <a:t> (appendix) ontstoken.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 smtClean="0"/>
              <a:t>Dikke</a:t>
            </a:r>
            <a:r>
              <a:rPr lang="nl-NL" sz="1800" dirty="0" smtClean="0"/>
              <a:t> </a:t>
            </a:r>
            <a:r>
              <a:rPr lang="nl-NL" sz="1800" u="sng" dirty="0" smtClean="0"/>
              <a:t>darm</a:t>
            </a:r>
            <a:r>
              <a:rPr lang="nl-NL" sz="1800" dirty="0" smtClean="0"/>
              <a:t>:</a:t>
            </a:r>
          </a:p>
          <a:p>
            <a:pPr>
              <a:buFontTx/>
              <a:buChar char="-"/>
            </a:pPr>
            <a:r>
              <a:rPr lang="nl-NL" sz="1800" dirty="0" smtClean="0"/>
              <a:t>Water onttrekken van de voedselbrij</a:t>
            </a:r>
          </a:p>
          <a:p>
            <a:pPr>
              <a:buFontTx/>
              <a:buChar char="-"/>
            </a:pPr>
            <a:r>
              <a:rPr lang="nl-NL" sz="1800" dirty="0" smtClean="0"/>
              <a:t>Bij diarree werkt de dikke darm niet </a:t>
            </a:r>
            <a:br>
              <a:rPr lang="nl-NL" sz="1800" dirty="0" smtClean="0"/>
            </a:br>
            <a:r>
              <a:rPr lang="nl-NL" sz="1800" dirty="0" smtClean="0"/>
              <a:t>goed, er wordt te weinig water onttrokken</a:t>
            </a:r>
          </a:p>
          <a:p>
            <a:pPr>
              <a:buFontTx/>
              <a:buChar char="-"/>
            </a:pPr>
            <a:r>
              <a:rPr lang="nl-NL" sz="1800" dirty="0" smtClean="0"/>
              <a:t>Leven veel bacteriën, sommige produceren een enzym dat in staat is cellulose te verteren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 smtClean="0"/>
              <a:t>Endeldarm</a:t>
            </a:r>
            <a:r>
              <a:rPr lang="nl-NL" sz="1800" dirty="0" smtClean="0"/>
              <a:t>:</a:t>
            </a:r>
          </a:p>
          <a:p>
            <a:pPr>
              <a:buFontTx/>
              <a:buChar char="-"/>
            </a:pPr>
            <a:r>
              <a:rPr lang="nl-NL" sz="1800" dirty="0" smtClean="0"/>
              <a:t>Verzamelplaats ingedikte onverteerbare voedselresten. Ontlasting.</a:t>
            </a:r>
          </a:p>
          <a:p>
            <a:pPr>
              <a:buFontTx/>
              <a:buChar char="-"/>
            </a:pPr>
            <a:r>
              <a:rPr lang="nl-NL" sz="1800" dirty="0" smtClean="0"/>
              <a:t>De </a:t>
            </a:r>
            <a:r>
              <a:rPr lang="nl-NL" sz="1800" u="sng" dirty="0" smtClean="0"/>
              <a:t>anus</a:t>
            </a:r>
            <a:r>
              <a:rPr lang="nl-NL" sz="1800" dirty="0" smtClean="0"/>
              <a:t> sluit de endeldarm af.</a:t>
            </a:r>
          </a:p>
          <a:p>
            <a:pPr>
              <a:buFontTx/>
              <a:buChar char="-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28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dirty="0" smtClean="0"/>
              <a:t>Vertering bij zoogdieren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Plantaardig voedsel is moeilijk te verteren door </a:t>
            </a:r>
            <a:r>
              <a:rPr lang="nl-NL" sz="1800" u="sng" dirty="0" smtClean="0"/>
              <a:t>cellulose</a:t>
            </a:r>
            <a:r>
              <a:rPr lang="nl-NL" sz="1800" dirty="0" smtClean="0"/>
              <a:t> (onderdeel van celwanden). </a:t>
            </a:r>
            <a:endParaRPr lang="nl-NL" sz="1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0" y="1556792"/>
            <a:ext cx="8369510" cy="51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86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14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l-NL" dirty="0" smtClean="0"/>
              <a:t>Conserveren van voedsel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964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Micro-organismen kunnen voedsel </a:t>
            </a:r>
            <a:r>
              <a:rPr lang="nl-NL" sz="1800" u="sng" dirty="0" smtClean="0"/>
              <a:t>bederven</a:t>
            </a:r>
            <a:r>
              <a:rPr lang="nl-NL" sz="1800" dirty="0" smtClean="0"/>
              <a:t>. Door voedsel te conserveren maak je de leefomstandigheden erg ongunstig voor de micro-organismen. Elk organisme is voor de afhankelijk van enzymen.</a:t>
            </a:r>
            <a:endParaRPr lang="nl-NL" sz="18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70317"/>
              </p:ext>
            </p:extLst>
          </p:nvPr>
        </p:nvGraphicFramePr>
        <p:xfrm>
          <a:off x="251520" y="2132856"/>
          <a:ext cx="856895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5255"/>
                <a:gridCol w="1809201"/>
                <a:gridCol w="288032"/>
                <a:gridCol w="4176463"/>
              </a:tblGrid>
              <a:tr h="626100">
                <a:tc>
                  <a:txBody>
                    <a:bodyPr/>
                    <a:lstStyle/>
                    <a:p>
                      <a:r>
                        <a:rPr lang="nl-NL" u="sng" dirty="0" smtClean="0"/>
                        <a:t>Invriezen</a:t>
                      </a:r>
                    </a:p>
                    <a:p>
                      <a:r>
                        <a:rPr lang="nl-NL" dirty="0" smtClean="0"/>
                        <a:t>-18  ͦC</a:t>
                      </a:r>
                      <a:endParaRPr lang="nl-N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nl-NL" dirty="0" smtClean="0"/>
                        <a:t>De enzymen worden tijdelijk</a:t>
                      </a:r>
                      <a:r>
                        <a:rPr lang="nl-NL" baseline="0" dirty="0" smtClean="0"/>
                        <a:t> onwerkzaam. </a:t>
                      </a:r>
                      <a:endParaRPr lang="nl-NL" dirty="0"/>
                    </a:p>
                    <a:p>
                      <a:r>
                        <a:rPr lang="nl-NL" dirty="0" smtClean="0"/>
                        <a:t>Micro-</a:t>
                      </a:r>
                      <a:r>
                        <a:rPr lang="nl-NL" baseline="0" dirty="0" smtClean="0"/>
                        <a:t> organismen blijven wel leven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26100">
                <a:tc>
                  <a:txBody>
                    <a:bodyPr/>
                    <a:lstStyle/>
                    <a:p>
                      <a:r>
                        <a:rPr lang="nl-NL" u="sng" dirty="0" smtClean="0"/>
                        <a:t>Pasteuriseren</a:t>
                      </a:r>
                      <a:r>
                        <a:rPr lang="nl-NL" u="sng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Korte tijd 72 </a:t>
                      </a:r>
                      <a:r>
                        <a:rPr lang="nl-NL" dirty="0" smtClean="0"/>
                        <a:t> ͦC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nl-NL" dirty="0" smtClean="0"/>
                        <a:t>Meeste</a:t>
                      </a:r>
                      <a:r>
                        <a:rPr lang="nl-NL" baseline="0" dirty="0" smtClean="0"/>
                        <a:t> micro-organismen gaan dood.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57771">
                <a:tc rowSpan="2">
                  <a:txBody>
                    <a:bodyPr/>
                    <a:lstStyle/>
                    <a:p>
                      <a:r>
                        <a:rPr lang="nl-NL" u="sng" dirty="0" smtClean="0"/>
                        <a:t>Steriliseren</a:t>
                      </a:r>
                    </a:p>
                    <a:p>
                      <a:r>
                        <a:rPr lang="nl-NL" dirty="0" smtClean="0"/>
                        <a:t>Verhitting hoge temp</a:t>
                      </a:r>
                      <a:endParaRPr lang="nl-N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nl-NL" dirty="0" smtClean="0"/>
                        <a:t>Alle micro-organismen gaan dood. Smaak</a:t>
                      </a:r>
                      <a:r>
                        <a:rPr lang="nl-NL" baseline="0" dirty="0" smtClean="0"/>
                        <a:t> kan veranderen(melk).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261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Vacuüm</a:t>
                      </a:r>
                      <a:r>
                        <a:rPr lang="nl-NL" baseline="0" dirty="0" smtClean="0"/>
                        <a:t> verpakken -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Er</a:t>
                      </a:r>
                      <a:r>
                        <a:rPr lang="nl-NL" baseline="0" dirty="0" smtClean="0"/>
                        <a:t> komen geen nieuwe micro-organismen bij het product</a:t>
                      </a:r>
                      <a:endParaRPr lang="nl-NL" dirty="0"/>
                    </a:p>
                  </a:txBody>
                  <a:tcPr/>
                </a:tc>
              </a:tr>
              <a:tr h="626100">
                <a:tc>
                  <a:txBody>
                    <a:bodyPr/>
                    <a:lstStyle/>
                    <a:p>
                      <a:r>
                        <a:rPr lang="nl-NL" u="sng" dirty="0" smtClean="0"/>
                        <a:t>Drogen</a:t>
                      </a:r>
                      <a:endParaRPr lang="nl-NL" u="sn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nl-NL" dirty="0" smtClean="0"/>
                        <a:t>Onttrekken van water. Alle micro-organismen</a:t>
                      </a:r>
                      <a:r>
                        <a:rPr lang="nl-NL" baseline="0" dirty="0" smtClean="0"/>
                        <a:t> hebben water nodig. V.b. Krenten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20040">
                <a:tc rowSpan="3">
                  <a:txBody>
                    <a:bodyPr/>
                    <a:lstStyle/>
                    <a:p>
                      <a:r>
                        <a:rPr lang="nl-NL" u="sng" dirty="0" smtClean="0"/>
                        <a:t>Natuurlijk conserveermiddel</a:t>
                      </a:r>
                      <a:endParaRPr lang="nl-N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Zuur (azijn)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Augurken, uitjes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Suiker – konfijten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Jam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Zout 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Haring,</a:t>
                      </a:r>
                      <a:r>
                        <a:rPr lang="nl-NL" baseline="0" dirty="0" smtClean="0"/>
                        <a:t> olijven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nl-NL" u="sng" dirty="0" smtClean="0"/>
                        <a:t>Kunstmatige conserveermiddelen</a:t>
                      </a:r>
                      <a:endParaRPr lang="nl-N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Sulfiet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Dranken</a:t>
                      </a:r>
                      <a:r>
                        <a:rPr lang="nl-NL" baseline="0" dirty="0" smtClean="0"/>
                        <a:t> langer houdbaar houden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741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Voedingsmiddelen - 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u="sng" dirty="0" smtClean="0"/>
              <a:t>Voedingsmiddelen</a:t>
            </a:r>
            <a:r>
              <a:rPr lang="nl-NL" sz="1800" dirty="0" smtClean="0"/>
              <a:t> </a:t>
            </a:r>
            <a:r>
              <a:rPr lang="nl-NL" sz="1800" dirty="0" smtClean="0">
                <a:sym typeface="Wingdings" pitchFamily="2" charset="2"/>
              </a:rPr>
              <a:t>a</a:t>
            </a:r>
            <a:r>
              <a:rPr lang="nl-NL" sz="1800" dirty="0" smtClean="0"/>
              <a:t>lles wat je eet en drinkt. </a:t>
            </a:r>
            <a:br>
              <a:rPr lang="nl-NL" sz="1800" dirty="0" smtClean="0"/>
            </a:br>
            <a:r>
              <a:rPr lang="nl-NL" sz="1800" dirty="0" smtClean="0"/>
              <a:t>Dierlijk of plantaardig.</a:t>
            </a:r>
            <a:br>
              <a:rPr lang="nl-NL" sz="1800" dirty="0" smtClean="0"/>
            </a:br>
            <a:endParaRPr lang="nl-NL" sz="1800" dirty="0" smtClean="0"/>
          </a:p>
          <a:p>
            <a:pPr marL="0" indent="0">
              <a:buNone/>
            </a:pPr>
            <a:r>
              <a:rPr lang="nl-NL" sz="1800" u="sng" dirty="0" smtClean="0"/>
              <a:t>Voedingsstoffen</a:t>
            </a:r>
            <a:r>
              <a:rPr lang="nl-NL" sz="1800" dirty="0" smtClean="0"/>
              <a:t> </a:t>
            </a:r>
            <a:r>
              <a:rPr lang="nl-NL" sz="1800" dirty="0" smtClean="0">
                <a:sym typeface="Wingdings" pitchFamily="2" charset="2"/>
              </a:rPr>
              <a:t> bruikbare bestanddelen uit voedsel</a:t>
            </a:r>
            <a:br>
              <a:rPr lang="nl-NL" sz="1800" dirty="0" smtClean="0">
                <a:sym typeface="Wingdings" pitchFamily="2" charset="2"/>
              </a:rPr>
            </a:br>
            <a:r>
              <a:rPr lang="nl-NL" sz="1800" dirty="0" smtClean="0">
                <a:sym typeface="Wingdings" pitchFamily="2" charset="2"/>
              </a:rPr>
              <a:t>Deze kunnen verschillende functie in je lichaam vervullen:</a:t>
            </a:r>
          </a:p>
          <a:p>
            <a:r>
              <a:rPr lang="nl-NL" sz="1800" b="1" dirty="0" smtClean="0"/>
              <a:t>Bouwstoffen</a:t>
            </a:r>
            <a:r>
              <a:rPr lang="nl-NL" sz="1800" dirty="0" smtClean="0"/>
              <a:t> – groei en ontwikkeling</a:t>
            </a:r>
            <a:br>
              <a:rPr lang="nl-NL" sz="1800" dirty="0" smtClean="0"/>
            </a:br>
            <a:r>
              <a:rPr lang="nl-NL" sz="1000" dirty="0" smtClean="0"/>
              <a:t>	</a:t>
            </a:r>
            <a:r>
              <a:rPr lang="nl-NL" sz="1400" dirty="0" smtClean="0"/>
              <a:t>(Nieuwe cellen en weefsels maken)</a:t>
            </a:r>
          </a:p>
          <a:p>
            <a:r>
              <a:rPr lang="nl-NL" sz="1800" b="1" dirty="0" smtClean="0"/>
              <a:t>Brandstoffen</a:t>
            </a:r>
            <a:r>
              <a:rPr lang="nl-NL" sz="1800" dirty="0" smtClean="0"/>
              <a:t> – leveren energie</a:t>
            </a:r>
            <a:br>
              <a:rPr lang="nl-NL" sz="1800" dirty="0" smtClean="0"/>
            </a:br>
            <a:r>
              <a:rPr lang="nl-NL" sz="1100" dirty="0" smtClean="0"/>
              <a:t>	</a:t>
            </a:r>
            <a:r>
              <a:rPr lang="nl-NL" sz="1400" dirty="0" smtClean="0"/>
              <a:t>(in elke cel van je lichaam vind verbranding plaats: groei, ontwikkeling en herstel)</a:t>
            </a:r>
          </a:p>
          <a:p>
            <a:r>
              <a:rPr lang="nl-NL" sz="1800" b="1" dirty="0" smtClean="0"/>
              <a:t>Reserve</a:t>
            </a:r>
            <a:r>
              <a:rPr lang="nl-NL" sz="1800" u="sng" dirty="0" smtClean="0"/>
              <a:t> </a:t>
            </a:r>
            <a:r>
              <a:rPr lang="nl-NL" sz="1800" b="1" dirty="0" smtClean="0"/>
              <a:t>stoffen</a:t>
            </a:r>
            <a:r>
              <a:rPr lang="nl-NL" sz="1800" dirty="0" smtClean="0"/>
              <a:t> – Niet direct nodig als brand- en bouwstoffen. Worden opgeslagen</a:t>
            </a:r>
          </a:p>
          <a:p>
            <a:r>
              <a:rPr lang="nl-NL" sz="1800" b="1" dirty="0" smtClean="0"/>
              <a:t>Beschermende</a:t>
            </a:r>
            <a:r>
              <a:rPr lang="nl-NL" sz="1800" u="sng" dirty="0" smtClean="0"/>
              <a:t> </a:t>
            </a:r>
            <a:r>
              <a:rPr lang="nl-NL" sz="1800" b="1" dirty="0" smtClean="0"/>
              <a:t>stoffen</a:t>
            </a:r>
            <a:r>
              <a:rPr lang="nl-NL" sz="1800" dirty="0" smtClean="0"/>
              <a:t> – Weerstand tegen ziektes en goed functioneren lichaam</a:t>
            </a:r>
            <a:br>
              <a:rPr lang="nl-NL" sz="1800" dirty="0" smtClean="0"/>
            </a:br>
            <a:r>
              <a:rPr lang="nl-NL" sz="1000" dirty="0" smtClean="0"/>
              <a:t>	</a:t>
            </a:r>
            <a:r>
              <a:rPr lang="nl-NL" sz="1400" dirty="0" smtClean="0"/>
              <a:t>( vitamines en mineralen)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u="sng" dirty="0" smtClean="0"/>
              <a:t>Voedingsvezel</a:t>
            </a:r>
            <a:r>
              <a:rPr lang="nl-NL" sz="1800" dirty="0" smtClean="0"/>
              <a:t> </a:t>
            </a:r>
            <a:r>
              <a:rPr lang="nl-NL" sz="1800" dirty="0" smtClean="0">
                <a:sym typeface="Wingdings" pitchFamily="2" charset="2"/>
              </a:rPr>
              <a:t> alle onverteerbare resten. Zorgen voor een goede darmwerking en stoelgang.</a:t>
            </a:r>
            <a:endParaRPr lang="nl-N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196751"/>
            <a:ext cx="2503165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+mj-lt"/>
              <a:buAutoNum type="arabicPeriod"/>
            </a:pPr>
            <a:r>
              <a:rPr lang="nl-NL" sz="1800" b="1" dirty="0" smtClean="0"/>
              <a:t>Eiwitten</a:t>
            </a:r>
            <a:r>
              <a:rPr lang="nl-NL" sz="1800" dirty="0" smtClean="0"/>
              <a:t> 	vooral bouwstof, cytoplasma</a:t>
            </a:r>
            <a:br>
              <a:rPr lang="nl-NL" sz="1800" dirty="0" smtClean="0"/>
            </a:br>
            <a:r>
              <a:rPr lang="nl-NL" sz="1800" dirty="0" smtClean="0"/>
              <a:t>		Kunnen niet worden opgeslagen					Vlees en peulvruchten</a:t>
            </a:r>
          </a:p>
          <a:p>
            <a:pPr>
              <a:spcBef>
                <a:spcPct val="50000"/>
              </a:spcBef>
              <a:buFont typeface="+mj-lt"/>
              <a:buAutoNum type="arabicPeriod"/>
            </a:pPr>
            <a:r>
              <a:rPr lang="nl-NL" sz="1800" b="1" dirty="0" smtClean="0"/>
              <a:t>Koolhydraten</a:t>
            </a:r>
            <a:r>
              <a:rPr lang="nl-NL" sz="1800" dirty="0" smtClean="0"/>
              <a:t> 	(glucose, zetmeel, suiker)</a:t>
            </a:r>
            <a:br>
              <a:rPr lang="nl-NL" sz="1800" dirty="0" smtClean="0"/>
            </a:br>
            <a:r>
              <a:rPr lang="nl-NL" sz="1800" dirty="0" smtClean="0"/>
              <a:t>		Vooral brandstof, maar ook reservestof en bouwstof</a:t>
            </a:r>
            <a:br>
              <a:rPr lang="nl-NL" sz="1800" dirty="0" smtClean="0"/>
            </a:br>
            <a:r>
              <a:rPr lang="nl-NL" sz="1800" dirty="0" smtClean="0"/>
              <a:t>		Het teveel opgenomen </a:t>
            </a:r>
            <a:r>
              <a:rPr lang="nl-NL" sz="1800" dirty="0" smtClean="0">
                <a:sym typeface="Wingdings" pitchFamily="2" charset="2"/>
              </a:rPr>
              <a:t>wordt omgezet naar</a:t>
            </a:r>
            <a:r>
              <a:rPr lang="nl-NL" sz="1800" dirty="0" smtClean="0">
                <a:sym typeface="Wingdings" pitchFamily="2" charset="2"/>
              </a:rPr>
              <a:t> glycogeen. Glycogeen 		is een reservestof, opslag in lever en spieren.</a:t>
            </a:r>
          </a:p>
          <a:p>
            <a:pPr>
              <a:spcBef>
                <a:spcPct val="50000"/>
              </a:spcBef>
              <a:buFont typeface="+mj-lt"/>
              <a:buAutoNum type="arabicPeriod"/>
            </a:pPr>
            <a:r>
              <a:rPr lang="nl-NL" sz="1800" b="1" dirty="0" smtClean="0">
                <a:sym typeface="Wingdings" pitchFamily="2" charset="2"/>
              </a:rPr>
              <a:t>Vetten</a:t>
            </a:r>
            <a:r>
              <a:rPr lang="nl-NL" sz="1800" dirty="0" smtClean="0">
                <a:sym typeface="Wingdings" pitchFamily="2" charset="2"/>
              </a:rPr>
              <a:t>	Vooral brandstof maar ook brandstof en bouwstof.</a:t>
            </a:r>
            <a:br>
              <a:rPr lang="nl-NL" sz="1800" dirty="0" smtClean="0">
                <a:sym typeface="Wingdings" pitchFamily="2" charset="2"/>
              </a:rPr>
            </a:br>
            <a:r>
              <a:rPr lang="nl-NL" sz="1800" dirty="0" smtClean="0">
                <a:sym typeface="Wingdings" pitchFamily="2" charset="2"/>
              </a:rPr>
              <a:t>		Een teveel wordt opgeslagen onder de huid</a:t>
            </a:r>
            <a:br>
              <a:rPr lang="nl-NL" sz="1800" dirty="0" smtClean="0">
                <a:sym typeface="Wingdings" pitchFamily="2" charset="2"/>
              </a:rPr>
            </a:br>
            <a:r>
              <a:rPr lang="nl-NL" sz="1800" dirty="0" smtClean="0">
                <a:sym typeface="Wingdings" pitchFamily="2" charset="2"/>
              </a:rPr>
              <a:t>		Verzadigde vetten  brandstoff</a:t>
            </a:r>
            <a:r>
              <a:rPr lang="nl-NL" sz="1800" dirty="0" smtClean="0">
                <a:sym typeface="Wingdings" pitchFamily="2" charset="2"/>
              </a:rPr>
              <a:t>en, opslag als vet</a:t>
            </a:r>
            <a:br>
              <a:rPr lang="nl-NL" sz="1800" dirty="0" smtClean="0">
                <a:sym typeface="Wingdings" pitchFamily="2" charset="2"/>
              </a:rPr>
            </a:br>
            <a:r>
              <a:rPr lang="nl-NL" sz="1800" dirty="0" smtClean="0">
                <a:sym typeface="Wingdings" pitchFamily="2" charset="2"/>
              </a:rPr>
              <a:t>		Onverzadigde vetten  Bouwstof (vloeibaar bij kamertemp)</a:t>
            </a:r>
            <a:endParaRPr lang="nl-NL" sz="1800" dirty="0" smtClean="0">
              <a:sym typeface="Wingdings" pitchFamily="2" charset="2"/>
            </a:endParaRPr>
          </a:p>
          <a:p>
            <a:endParaRPr lang="nl-NL" sz="1800" dirty="0"/>
          </a:p>
        </p:txBody>
      </p:sp>
      <p:pic>
        <p:nvPicPr>
          <p:cNvPr id="4" name="Picture 5" descr="Eiwitrijk di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1939"/>
            <a:ext cx="4112878" cy="18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rood-1-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50" y="5128654"/>
            <a:ext cx="2375842" cy="15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emengde-no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01939"/>
            <a:ext cx="1872952" cy="18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2688613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50000"/>
              </a:spcBef>
              <a:buAutoNum type="arabicPeriod" startAt="4"/>
            </a:pPr>
            <a:r>
              <a:rPr lang="nl-NL" sz="1800" b="1" dirty="0" smtClean="0">
                <a:solidFill>
                  <a:prstClr val="black"/>
                </a:solidFill>
                <a:sym typeface="Wingdings" pitchFamily="2" charset="2"/>
              </a:rPr>
              <a:t>Water	</a:t>
            </a: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Bouwstof </a:t>
            </a:r>
            <a:r>
              <a:rPr lang="nl-NL" sz="1800" dirty="0">
                <a:solidFill>
                  <a:prstClr val="black"/>
                </a:solidFill>
                <a:sym typeface="Wingdings" pitchFamily="2" charset="2"/>
              </a:rPr>
              <a:t/>
            </a:r>
            <a:br>
              <a:rPr lang="nl-NL" sz="1800" dirty="0">
                <a:solidFill>
                  <a:prstClr val="black"/>
                </a:solidFill>
                <a:sym typeface="Wingdings" pitchFamily="2" charset="2"/>
              </a:rPr>
            </a:br>
            <a:r>
              <a:rPr lang="nl-NL" sz="1800" dirty="0">
                <a:solidFill>
                  <a:prstClr val="black"/>
                </a:solidFill>
                <a:sym typeface="Wingdings" pitchFamily="2" charset="2"/>
              </a:rPr>
              <a:t>		Vervoer </a:t>
            </a: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 van stoffen in het lichaam </a:t>
            </a:r>
          </a:p>
          <a:p>
            <a:pPr lvl="0">
              <a:spcBef>
                <a:spcPct val="50000"/>
              </a:spcBef>
              <a:buAutoNum type="arabicPeriod" startAt="4"/>
            </a:pPr>
            <a:r>
              <a:rPr lang="nl-NL" sz="18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nl-NL" sz="1800" b="1" dirty="0" smtClean="0">
                <a:solidFill>
                  <a:prstClr val="black"/>
                </a:solidFill>
                <a:sym typeface="Wingdings" pitchFamily="2" charset="2"/>
              </a:rPr>
              <a:t>Mineralen </a:t>
            </a:r>
            <a:r>
              <a:rPr lang="nl-NL" sz="1800" b="1" dirty="0">
                <a:solidFill>
                  <a:prstClr val="black"/>
                </a:solidFill>
                <a:sym typeface="Wingdings" pitchFamily="2" charset="2"/>
              </a:rPr>
              <a:t>	</a:t>
            </a: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(zouten)</a:t>
            </a:r>
            <a:b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nl-NL" sz="1800" b="1" dirty="0" smtClean="0">
                <a:solidFill>
                  <a:prstClr val="black"/>
                </a:solidFill>
                <a:sym typeface="Wingdings" pitchFamily="2" charset="2"/>
              </a:rPr>
              <a:t>		</a:t>
            </a: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Bouwstof en beschermende stoffen</a:t>
            </a:r>
            <a:r>
              <a:rPr lang="nl-NL" sz="1800" dirty="0">
                <a:solidFill>
                  <a:prstClr val="black"/>
                </a:solidFill>
                <a:sym typeface="Wingdings" pitchFamily="2" charset="2"/>
              </a:rPr>
              <a:t/>
            </a:r>
            <a:br>
              <a:rPr lang="nl-NL" sz="1800" dirty="0">
                <a:solidFill>
                  <a:prstClr val="black"/>
                </a:solidFill>
                <a:sym typeface="Wingdings" pitchFamily="2" charset="2"/>
              </a:rPr>
            </a:br>
            <a:r>
              <a:rPr lang="nl-NL" sz="1800" dirty="0">
                <a:solidFill>
                  <a:prstClr val="black"/>
                </a:solidFill>
                <a:sym typeface="Wingdings" pitchFamily="2" charset="2"/>
              </a:rPr>
              <a:t>		</a:t>
            </a:r>
            <a:r>
              <a:rPr lang="nl-NL" sz="1800" dirty="0" err="1" smtClean="0">
                <a:solidFill>
                  <a:prstClr val="black"/>
                </a:solidFill>
                <a:sym typeface="Wingdings" pitchFamily="2" charset="2"/>
              </a:rPr>
              <a:t>V.b</a:t>
            </a: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:  Calcium (Kalkzouten in beenderen)  </a:t>
            </a:r>
            <a:r>
              <a:rPr lang="nl-NL" sz="1800" dirty="0">
                <a:solidFill>
                  <a:prstClr val="black"/>
                </a:solidFill>
                <a:sym typeface="Wingdings" pitchFamily="2" charset="2"/>
              </a:rPr>
              <a:t>en </a:t>
            </a: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ijzerzouten in 			</a:t>
            </a:r>
            <a:r>
              <a:rPr lang="nl-NL" sz="1800" dirty="0" err="1" smtClean="0">
                <a:solidFill>
                  <a:prstClr val="black"/>
                </a:solidFill>
                <a:sym typeface="Wingdings" pitchFamily="2" charset="2"/>
              </a:rPr>
              <a:t>hemoglobime</a:t>
            </a:r>
            <a:endParaRPr lang="nl-NL" sz="1800" dirty="0" smtClean="0">
              <a:solidFill>
                <a:prstClr val="black"/>
              </a:solidFill>
              <a:sym typeface="Wingdings" pitchFamily="2" charset="2"/>
            </a:endParaRPr>
          </a:p>
          <a:p>
            <a:pPr lvl="0">
              <a:spcBef>
                <a:spcPct val="50000"/>
              </a:spcBef>
              <a:buAutoNum type="arabicPeriod" startAt="4"/>
            </a:pPr>
            <a:r>
              <a:rPr lang="nl-NL" sz="18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nl-NL" sz="1800" b="1" dirty="0" smtClean="0">
                <a:solidFill>
                  <a:prstClr val="black"/>
                </a:solidFill>
                <a:sym typeface="Wingdings" pitchFamily="2" charset="2"/>
              </a:rPr>
              <a:t>Vitamines</a:t>
            </a:r>
            <a:r>
              <a:rPr lang="nl-NL" sz="1800" b="1" dirty="0">
                <a:solidFill>
                  <a:prstClr val="black"/>
                </a:solidFill>
                <a:sym typeface="Wingdings" pitchFamily="2" charset="2"/>
              </a:rPr>
              <a:t>	</a:t>
            </a:r>
            <a:r>
              <a:rPr lang="nl-NL" sz="1800" dirty="0">
                <a:solidFill>
                  <a:prstClr val="black"/>
                </a:solidFill>
                <a:sym typeface="Wingdings" pitchFamily="2" charset="2"/>
              </a:rPr>
              <a:t>Beschermende </a:t>
            </a: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stoffen en bouwstoffen</a:t>
            </a:r>
            <a:b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		Voorkomen dat je ziek wordt</a:t>
            </a:r>
            <a:b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nl-NL" sz="1800" dirty="0" smtClean="0">
                <a:solidFill>
                  <a:prstClr val="black"/>
                </a:solidFill>
                <a:sym typeface="Wingdings" pitchFamily="2" charset="2"/>
              </a:rPr>
              <a:t>		</a:t>
            </a:r>
            <a:endParaRPr lang="nl-NL" sz="600" dirty="0">
              <a:solidFill>
                <a:prstClr val="black"/>
              </a:solidFill>
              <a:sym typeface="Wingdings" pitchFamily="2" charset="2"/>
            </a:endParaRPr>
          </a:p>
          <a:p>
            <a:endParaRPr lang="nl-NL" b="1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9464" y="5172831"/>
            <a:ext cx="2104734" cy="1504686"/>
            <a:chOff x="1342" y="2570"/>
            <a:chExt cx="1828" cy="1217"/>
          </a:xfrm>
        </p:grpSpPr>
        <p:pic>
          <p:nvPicPr>
            <p:cNvPr id="6" name="Picture 9" descr="botten_365x2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2570"/>
              <a:ext cx="182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746" y="3335"/>
              <a:ext cx="131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400" dirty="0"/>
                <a:t>Clacium</a:t>
              </a: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534828" y="5172831"/>
            <a:ext cx="1514072" cy="1261115"/>
            <a:chOff x="1927" y="2478"/>
            <a:chExt cx="1315" cy="1020"/>
          </a:xfrm>
        </p:grpSpPr>
        <p:pic>
          <p:nvPicPr>
            <p:cNvPr id="9" name="Picture 12" descr="Rode%20bloed%20c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478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927" y="3249"/>
              <a:ext cx="131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400" dirty="0" smtClean="0"/>
                <a:t>IJzer</a:t>
              </a:r>
              <a:endParaRPr lang="nl-NL" sz="1400" dirty="0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990040" y="3873216"/>
            <a:ext cx="2103584" cy="1619673"/>
            <a:chOff x="690" y="2369"/>
            <a:chExt cx="1827" cy="1310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703" y="3430"/>
              <a:ext cx="131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400" dirty="0"/>
                <a:t>Fluor </a:t>
              </a:r>
            </a:p>
          </p:txBody>
        </p:sp>
        <p:pic>
          <p:nvPicPr>
            <p:cNvPr id="13" name="Picture 15" descr="m1eyng7wfqx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2369"/>
              <a:ext cx="1827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6879432" y="5161587"/>
            <a:ext cx="2156588" cy="1774146"/>
            <a:chOff x="1734" y="1554"/>
            <a:chExt cx="2027" cy="1408"/>
          </a:xfrm>
        </p:grpSpPr>
        <p:pic>
          <p:nvPicPr>
            <p:cNvPr id="15" name="Picture 8" descr="sinaasapp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1554"/>
              <a:ext cx="150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734" y="2547"/>
              <a:ext cx="2027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400" dirty="0"/>
                <a:t>Vitamine </a:t>
              </a:r>
              <a:r>
                <a:rPr lang="nl-NL" sz="1400" dirty="0" smtClean="0"/>
                <a:t>C, antioxidant, weerstand</a:t>
              </a:r>
              <a:endParaRPr lang="nl-NL" sz="140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335414" y="3336962"/>
            <a:ext cx="1930670" cy="1854950"/>
            <a:chOff x="6012160" y="3583110"/>
            <a:chExt cx="1930670" cy="1854950"/>
          </a:xfrm>
        </p:grpSpPr>
        <p:pic>
          <p:nvPicPr>
            <p:cNvPr id="17" name="Picture 15" descr="su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583110"/>
              <a:ext cx="1762804" cy="170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655211" y="4914840"/>
              <a:ext cx="1287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400" dirty="0"/>
                <a:t>Vitamine </a:t>
              </a:r>
              <a:r>
                <a:rPr lang="nl-NL" sz="1400" dirty="0" smtClean="0"/>
                <a:t>D, botten, tanden</a:t>
              </a:r>
              <a:endParaRPr lang="nl-NL" sz="1400" dirty="0"/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3878843" y="4927030"/>
            <a:ext cx="2630036" cy="1851009"/>
            <a:chOff x="340" y="2296"/>
            <a:chExt cx="2472" cy="1469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67" y="3521"/>
              <a:ext cx="173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400" dirty="0"/>
                <a:t>Vitamine </a:t>
              </a:r>
              <a:r>
                <a:rPr lang="nl-NL" sz="1400" dirty="0" smtClean="0"/>
                <a:t>A, huid, ogen</a:t>
              </a:r>
              <a:endParaRPr lang="nl-NL" sz="1400" dirty="0"/>
            </a:p>
          </p:txBody>
        </p:sp>
        <p:pic>
          <p:nvPicPr>
            <p:cNvPr id="21" name="Picture 12" descr="Pi_worte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96"/>
              <a:ext cx="2472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ep 22"/>
          <p:cNvGrpSpPr/>
          <p:nvPr/>
        </p:nvGrpSpPr>
        <p:grpSpPr>
          <a:xfrm>
            <a:off x="3624039" y="3140180"/>
            <a:ext cx="2550170" cy="1905980"/>
            <a:chOff x="3624039" y="3140180"/>
            <a:chExt cx="2550170" cy="1905980"/>
          </a:xfrm>
        </p:grpSpPr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624039" y="4522940"/>
              <a:ext cx="25501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400" dirty="0"/>
                <a:t>Vitamine </a:t>
              </a:r>
              <a:r>
                <a:rPr lang="nl-NL" sz="1400" dirty="0" smtClean="0"/>
                <a:t>B1-8, stofwisseling, energiehuishouding</a:t>
              </a:r>
              <a:endParaRPr lang="nl-NL" sz="1400" dirty="0"/>
            </a:p>
          </p:txBody>
        </p:sp>
        <p:pic>
          <p:nvPicPr>
            <p:cNvPr id="11266" name="Picture 2" descr="http://gezondheid.plusonline.nl/upload/eten/graan_brood/graan_brood_365x24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900" y="3140180"/>
              <a:ext cx="2125309" cy="14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16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Aantonen van zetmeel en glucose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1844" y="1556792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Om een stof aan te tonen gebruik je een </a:t>
            </a:r>
            <a:r>
              <a:rPr lang="nl-NL" sz="1800" u="sng" dirty="0" smtClean="0"/>
              <a:t>indicator</a:t>
            </a:r>
            <a:r>
              <a:rPr lang="nl-NL" sz="1800" dirty="0" smtClean="0"/>
              <a:t>.</a:t>
            </a:r>
          </a:p>
          <a:p>
            <a:pPr marL="0" indent="0">
              <a:buNone/>
            </a:pPr>
            <a:r>
              <a:rPr lang="nl-NL" sz="1800" dirty="0" smtClean="0"/>
              <a:t>Voor glucose is dit een teststrookje waar een indicator op zit</a:t>
            </a:r>
          </a:p>
          <a:p>
            <a:pPr marL="0" indent="0">
              <a:buNone/>
            </a:pPr>
            <a:r>
              <a:rPr lang="nl-NL" sz="1800" dirty="0" smtClean="0"/>
              <a:t>Voor zetmeel gebruik je </a:t>
            </a:r>
            <a:r>
              <a:rPr lang="nl-NL" sz="1800" dirty="0" err="1" smtClean="0"/>
              <a:t>joodoplossing</a:t>
            </a:r>
            <a:endParaRPr lang="nl-NL" sz="1800" dirty="0"/>
          </a:p>
        </p:txBody>
      </p:sp>
      <p:grpSp>
        <p:nvGrpSpPr>
          <p:cNvPr id="6" name="Groep 5"/>
          <p:cNvGrpSpPr/>
          <p:nvPr/>
        </p:nvGrpSpPr>
        <p:grpSpPr>
          <a:xfrm>
            <a:off x="395536" y="3129384"/>
            <a:ext cx="4733925" cy="3684032"/>
            <a:chOff x="395536" y="3129384"/>
            <a:chExt cx="4733925" cy="368403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129384"/>
              <a:ext cx="4733925" cy="331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kstvak 3"/>
            <p:cNvSpPr txBox="1"/>
            <p:nvPr/>
          </p:nvSpPr>
          <p:spPr>
            <a:xfrm>
              <a:off x="395536" y="6444084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Aantonen van glucose</a:t>
              </a:r>
              <a:endParaRPr lang="nl-NL" dirty="0"/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6290568" y="1412776"/>
            <a:ext cx="2808312" cy="5112782"/>
            <a:chOff x="6290568" y="1412776"/>
            <a:chExt cx="2808312" cy="511278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412776"/>
              <a:ext cx="2400300" cy="474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kstvak 7"/>
            <p:cNvSpPr txBox="1"/>
            <p:nvPr/>
          </p:nvSpPr>
          <p:spPr>
            <a:xfrm>
              <a:off x="6290568" y="6156226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Aantonen van zetmeel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2207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6315"/>
            <a:ext cx="8229600" cy="1143000"/>
          </a:xfrm>
        </p:spPr>
        <p:txBody>
          <a:bodyPr/>
          <a:lstStyle/>
          <a:p>
            <a:r>
              <a:rPr lang="nl-NL" dirty="0" smtClean="0"/>
              <a:t>Gezonde voeding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57914" cy="604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81696"/>
            <a:ext cx="7793165" cy="466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Hoeveel moet je eten en drinken?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345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De hoeveel eten en drinken is afhankelijk van je behoefte.</a:t>
            </a:r>
          </a:p>
          <a:p>
            <a:pPr marL="0" indent="0">
              <a:buNone/>
            </a:pPr>
            <a:r>
              <a:rPr lang="nl-NL" sz="1800" dirty="0" smtClean="0"/>
              <a:t>Deze is weer afhankelijk van:</a:t>
            </a:r>
          </a:p>
          <a:p>
            <a:pPr>
              <a:buFontTx/>
              <a:buChar char="-"/>
            </a:pPr>
            <a:r>
              <a:rPr lang="nl-NL" sz="1800" dirty="0" smtClean="0"/>
              <a:t>Geslacht</a:t>
            </a:r>
          </a:p>
          <a:p>
            <a:pPr>
              <a:buFontTx/>
              <a:buChar char="-"/>
            </a:pPr>
            <a:r>
              <a:rPr lang="nl-NL" sz="1800" dirty="0" smtClean="0"/>
              <a:t>Leeftijd</a:t>
            </a:r>
          </a:p>
          <a:p>
            <a:pPr>
              <a:buFontTx/>
              <a:buChar char="-"/>
            </a:pPr>
            <a:r>
              <a:rPr lang="nl-NL" sz="1800" dirty="0" smtClean="0"/>
              <a:t>Milieutemperatuur</a:t>
            </a:r>
          </a:p>
          <a:p>
            <a:pPr>
              <a:buFontTx/>
              <a:buChar char="-"/>
            </a:pPr>
            <a:r>
              <a:rPr lang="nl-NL" sz="1800" dirty="0" smtClean="0"/>
              <a:t>Lichaamsgewicht</a:t>
            </a:r>
          </a:p>
          <a:p>
            <a:pPr>
              <a:buFontTx/>
              <a:buChar char="-"/>
            </a:pPr>
            <a:r>
              <a:rPr lang="nl-NL" sz="1800" dirty="0" smtClean="0"/>
              <a:t>Lichamelijke inspanning</a:t>
            </a:r>
          </a:p>
          <a:p>
            <a:pPr>
              <a:buFontTx/>
              <a:buChar char="-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8404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850</Words>
  <Application>Microsoft Office PowerPoint</Application>
  <PresentationFormat>Diavoorstelling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Voeding en vertering</vt:lpstr>
      <vt:lpstr>Voedselproductie door bacteriën en schimmels</vt:lpstr>
      <vt:lpstr>Conserveren van voedsel</vt:lpstr>
      <vt:lpstr>Voedingsmiddelen - voedingsstoffen</vt:lpstr>
      <vt:lpstr>Voedingsstoffen</vt:lpstr>
      <vt:lpstr>Voedingsstoffen</vt:lpstr>
      <vt:lpstr>Aantonen van zetmeel en glucose</vt:lpstr>
      <vt:lpstr>Gezonde voeding</vt:lpstr>
      <vt:lpstr>Hoeveel moet je eten en drinken?</vt:lpstr>
      <vt:lpstr>Quetelet of body mass index</vt:lpstr>
      <vt:lpstr>Het verteringsstelsel</vt:lpstr>
      <vt:lpstr>Darmperistaltiek</vt:lpstr>
      <vt:lpstr>Het gebit</vt:lpstr>
      <vt:lpstr>Het gebit </vt:lpstr>
      <vt:lpstr>Verzorging van het gebit</vt:lpstr>
      <vt:lpstr>Organen voor vertering</vt:lpstr>
      <vt:lpstr>Maag</vt:lpstr>
      <vt:lpstr>Twaalfvingerige darm, lever, galblaas, alvleesklier</vt:lpstr>
      <vt:lpstr>Dunne darm</vt:lpstr>
      <vt:lpstr>Blinde darm, dikke darm, endeldarm</vt:lpstr>
      <vt:lpstr>Vertering bij zoogdieren</vt:lpstr>
      <vt:lpstr>Einde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en vertering</dc:title>
  <dc:creator>gebruiker</dc:creator>
  <cp:lastModifiedBy>gebruiker</cp:lastModifiedBy>
  <cp:revision>26</cp:revision>
  <dcterms:created xsi:type="dcterms:W3CDTF">2012-02-12T10:09:45Z</dcterms:created>
  <dcterms:modified xsi:type="dcterms:W3CDTF">2012-02-13T11:03:53Z</dcterms:modified>
</cp:coreProperties>
</file>